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Open Sans" panose="020B0606030504020204" pitchFamily="34" charset="0"/>
      <p:regular r:id="rId14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FA"/>
    <a:srgbClr val="B8B8B8"/>
    <a:srgbClr val="835E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3426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03BC18-92FE-1AAF-4BCF-99AEEF081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6466FF-00A8-963A-9E9A-8A58317461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78D5FB-FFB1-B412-FB80-11B7E7108F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71BE50-73B3-AAED-0F43-268BBC9AF6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09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835E5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E6BA1BC-38E3-0810-E0B6-10BF2AE9F098}"/>
              </a:ext>
            </a:extLst>
          </p:cNvPr>
          <p:cNvSpPr/>
          <p:nvPr/>
        </p:nvSpPr>
        <p:spPr>
          <a:xfrm>
            <a:off x="12842240" y="7620362"/>
            <a:ext cx="1737360" cy="558800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Système de Gestion des Véhicules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Solution digitale pour le Garage VroumVroum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Projet de développement web full-stack • Septembre 2025</a:t>
            </a:r>
            <a:endParaRPr lang="en-US" sz="175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9CCA2B1-8A6A-3101-A18F-7EEF892CF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3387" y="7400022"/>
            <a:ext cx="2706213" cy="7791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3988" y="372428"/>
            <a:ext cx="3584019" cy="423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Résultats et Performance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3988" y="1134070"/>
            <a:ext cx="3293626" cy="446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3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 h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1248370" y="1750100"/>
            <a:ext cx="1744861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 Développement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73988" y="2042874"/>
            <a:ext cx="3293626" cy="433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0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Cycle de développement accéléré avec méthodologie agile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3936802" y="1134070"/>
            <a:ext cx="3293745" cy="446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3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7</a:t>
            </a:r>
            <a:endParaRPr lang="en-US" sz="3500" dirty="0"/>
          </a:p>
        </p:txBody>
      </p:sp>
      <p:sp>
        <p:nvSpPr>
          <p:cNvPr id="7" name="Text 5"/>
          <p:cNvSpPr/>
          <p:nvPr/>
        </p:nvSpPr>
        <p:spPr>
          <a:xfrm>
            <a:off x="4737259" y="1750100"/>
            <a:ext cx="1692831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Endpoints API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3936802" y="2042874"/>
            <a:ext cx="3293745" cy="433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0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Architecture REST complète pour toutes les opérations CRUD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7399734" y="2042874"/>
            <a:ext cx="3293745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7046041" y="1184849"/>
            <a:ext cx="3293745" cy="446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3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26</a:t>
            </a:r>
            <a:endParaRPr lang="en-US" sz="3500" dirty="0"/>
          </a:p>
        </p:txBody>
      </p:sp>
      <p:sp>
        <p:nvSpPr>
          <p:cNvPr id="13" name="Text 11"/>
          <p:cNvSpPr/>
          <p:nvPr/>
        </p:nvSpPr>
        <p:spPr>
          <a:xfrm>
            <a:off x="7846497" y="1750100"/>
            <a:ext cx="1692831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Tests Validés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046039" y="2028348"/>
            <a:ext cx="3293745" cy="433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0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Couverture complète avec tests automatisés et manuels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473988" y="2763679"/>
            <a:ext cx="1692831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Métriques de Code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473988" y="3110627"/>
            <a:ext cx="6676073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1 500 lignes</a:t>
            </a:r>
            <a:r>
              <a:rPr lang="en-US" sz="10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de code (JS + CSS + SQL)</a:t>
            </a:r>
            <a:endParaRPr lang="en-US" sz="1050" dirty="0"/>
          </a:p>
        </p:txBody>
      </p:sp>
      <p:sp>
        <p:nvSpPr>
          <p:cNvPr id="17" name="Text 15"/>
          <p:cNvSpPr/>
          <p:nvPr/>
        </p:nvSpPr>
        <p:spPr>
          <a:xfrm>
            <a:off x="473988" y="3374588"/>
            <a:ext cx="6676073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5 000 lignes</a:t>
            </a:r>
            <a:r>
              <a:rPr lang="en-US" sz="10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de documentation technique</a:t>
            </a:r>
            <a:endParaRPr lang="en-US" sz="1050" dirty="0"/>
          </a:p>
        </p:txBody>
      </p:sp>
      <p:sp>
        <p:nvSpPr>
          <p:cNvPr id="18" name="Text 16"/>
          <p:cNvSpPr/>
          <p:nvPr/>
        </p:nvSpPr>
        <p:spPr>
          <a:xfrm>
            <a:off x="473988" y="3638550"/>
            <a:ext cx="6676073" cy="216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100%</a:t>
            </a:r>
            <a:r>
              <a:rPr lang="en-US" sz="10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des fonctionnalités implémentées</a:t>
            </a:r>
            <a:endParaRPr lang="en-US" sz="1050" dirty="0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3397" y="2528171"/>
            <a:ext cx="5610580" cy="561058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23DABEF4-9F10-53B3-A529-E85F79F16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716" y="3961806"/>
            <a:ext cx="5091029" cy="421983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2083" y="554355"/>
            <a:ext cx="7732633" cy="2520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900"/>
              </a:lnSpc>
              <a:buNone/>
            </a:pPr>
            <a:r>
              <a:rPr lang="en-US" sz="79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Système Opérationnel</a:t>
            </a:r>
            <a:endParaRPr lang="en-US" sz="7900" dirty="0"/>
          </a:p>
        </p:txBody>
      </p:sp>
      <p:sp>
        <p:nvSpPr>
          <p:cNvPr id="4" name="Text 1"/>
          <p:cNvSpPr/>
          <p:nvPr/>
        </p:nvSpPr>
        <p:spPr>
          <a:xfrm>
            <a:off x="6192083" y="3376851"/>
            <a:ext cx="7732633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 Garage VroumVroum dispose maintenant d'une solution moderne, sécurisée et évolutive pour optimiser sa gestion des véhicules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92083" y="4248507"/>
            <a:ext cx="3765471" cy="1499235"/>
          </a:xfrm>
          <a:prstGeom prst="roundRect">
            <a:avLst>
              <a:gd name="adj" fmla="val 5648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01276" y="4457700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Prêt à l'Utilisation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401276" y="4893707"/>
            <a:ext cx="3347085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Solution complète et testée, déployable immédiatement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159127" y="4248507"/>
            <a:ext cx="3765590" cy="1499235"/>
          </a:xfrm>
          <a:prstGeom prst="roundRect">
            <a:avLst>
              <a:gd name="adj" fmla="val 5648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8320" y="4457700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Support Technique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10368320" y="4893707"/>
            <a:ext cx="3347204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Documentation complète et maintenance assurée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6192083" y="5949315"/>
            <a:ext cx="7732633" cy="1176814"/>
          </a:xfrm>
          <a:prstGeom prst="roundRect">
            <a:avLst>
              <a:gd name="adj" fmla="val 719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01276" y="6158508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Évolution Future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6401276" y="6594515"/>
            <a:ext cx="7314248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Architecture extensible pour de nouvelles fonctionnalités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6192083" y="7352943"/>
            <a:ext cx="773263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Transformez votre gestion automobile dès aujourd'hui</a:t>
            </a:r>
            <a:endParaRPr lang="en-US" sz="15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8A6E94-1D54-E967-1D91-3C467CD973A9}"/>
              </a:ext>
            </a:extLst>
          </p:cNvPr>
          <p:cNvSpPr/>
          <p:nvPr/>
        </p:nvSpPr>
        <p:spPr>
          <a:xfrm>
            <a:off x="12751904" y="7473723"/>
            <a:ext cx="1798984" cy="644843"/>
          </a:xfrm>
          <a:prstGeom prst="rect">
            <a:avLst/>
          </a:prstGeom>
          <a:solidFill>
            <a:srgbClr val="835E54"/>
          </a:solidFill>
          <a:ln>
            <a:solidFill>
              <a:srgbClr val="835E5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744A1EB-ECAA-E883-CC41-451A0530543C}"/>
              </a:ext>
            </a:extLst>
          </p:cNvPr>
          <p:cNvSpPr/>
          <p:nvPr/>
        </p:nvSpPr>
        <p:spPr>
          <a:xfrm>
            <a:off x="12842240" y="7620362"/>
            <a:ext cx="1737360" cy="558800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74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Vision du Projet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96358"/>
            <a:ext cx="3664744" cy="2773799"/>
          </a:xfrm>
          <a:prstGeom prst="roundRect">
            <a:avLst>
              <a:gd name="adj" fmla="val 3435"/>
            </a:avLst>
          </a:prstGeom>
          <a:solidFill>
            <a:srgbClr val="835E54"/>
          </a:solidFill>
          <a:ln w="7620">
            <a:solidFill>
              <a:srgbClr val="9C776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307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Objectif Principal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021211"/>
            <a:ext cx="319587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Développer une solution complète et moderne pour digitaliser la gestion des véhicules du Garage VroumVroum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29635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835E54"/>
          </a:solidFill>
          <a:ln w="7620">
            <a:solidFill>
              <a:srgbClr val="9C776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530793"/>
            <a:ext cx="29970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Approche Technologique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0212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Stack technologique moderne avec architecture full-stack pour une performance optimale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6972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835E54"/>
          </a:solidFill>
          <a:ln w="7620">
            <a:solidFill>
              <a:srgbClr val="9C776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314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Impact Attendu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2182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Transformation digitale complète des processus de gestion automobile</a:t>
            </a:r>
            <a:endParaRPr lang="en-US" sz="1750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45242B3A-8D8A-C9D3-0F8F-593DE02E6A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3387" y="7400022"/>
            <a:ext cx="2706213" cy="7791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22CBC9-3376-2C4A-78CF-0F09634D7C75}"/>
              </a:ext>
            </a:extLst>
          </p:cNvPr>
          <p:cNvSpPr/>
          <p:nvPr/>
        </p:nvSpPr>
        <p:spPr>
          <a:xfrm>
            <a:off x="12842240" y="7543522"/>
            <a:ext cx="1737360" cy="558800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 0"/>
          <p:cNvSpPr/>
          <p:nvPr/>
        </p:nvSpPr>
        <p:spPr>
          <a:xfrm>
            <a:off x="561856" y="441484"/>
            <a:ext cx="5372100" cy="501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Le Défi du Garage VroumVroum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1856" y="1344335"/>
            <a:ext cx="2291477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Problématiques Identifiées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561856" y="1775579"/>
            <a:ext cx="6557486" cy="1291352"/>
          </a:xfrm>
          <a:prstGeom prst="roundRect">
            <a:avLst>
              <a:gd name="adj" fmla="val 5221"/>
            </a:avLst>
          </a:prstGeom>
          <a:solidFill>
            <a:srgbClr val="FFFCFA"/>
          </a:solidFill>
          <a:ln w="22860">
            <a:solidFill>
              <a:srgbClr val="C9907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61856" y="1775579"/>
            <a:ext cx="91440" cy="1291352"/>
          </a:xfrm>
          <a:prstGeom prst="roundRect">
            <a:avLst>
              <a:gd name="adj" fmla="val 73740"/>
            </a:avLst>
          </a:prstGeom>
          <a:solidFill>
            <a:srgbClr val="C9907C"/>
          </a:solidFill>
          <a:ln/>
        </p:spPr>
      </p:sp>
      <p:sp>
        <p:nvSpPr>
          <p:cNvPr id="6" name="Text 4"/>
          <p:cNvSpPr/>
          <p:nvPr/>
        </p:nvSpPr>
        <p:spPr>
          <a:xfrm>
            <a:off x="836652" y="1958935"/>
            <a:ext cx="2369344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Gestion Manuelle Inefficace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836652" y="2370177"/>
            <a:ext cx="6099334" cy="5133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Les processus papier ralentissent les opérations quotidiennes et génèrent des erreurs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561856" y="3227427"/>
            <a:ext cx="6557486" cy="1034653"/>
          </a:xfrm>
          <a:prstGeom prst="roundRect">
            <a:avLst>
              <a:gd name="adj" fmla="val 6517"/>
            </a:avLst>
          </a:prstGeom>
          <a:solidFill>
            <a:srgbClr val="FFFCFA"/>
          </a:solidFill>
          <a:ln w="22860">
            <a:solidFill>
              <a:srgbClr val="C9907C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61856" y="3227427"/>
            <a:ext cx="91440" cy="1034653"/>
          </a:xfrm>
          <a:prstGeom prst="roundRect">
            <a:avLst>
              <a:gd name="adj" fmla="val 73740"/>
            </a:avLst>
          </a:prstGeom>
          <a:solidFill>
            <a:srgbClr val="C9907C"/>
          </a:solidFill>
          <a:ln/>
        </p:spPr>
      </p:sp>
      <p:sp>
        <p:nvSpPr>
          <p:cNvPr id="10" name="Text 8"/>
          <p:cNvSpPr/>
          <p:nvPr/>
        </p:nvSpPr>
        <p:spPr>
          <a:xfrm>
            <a:off x="836652" y="3410783"/>
            <a:ext cx="2006679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Absence de Traçabilité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836652" y="3822025"/>
            <a:ext cx="6099334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Pas de centralisation de l'inventaire ni de suivi en temps réel des véhicules</a:t>
            </a:r>
            <a:endParaRPr lang="en-US" sz="1250" dirty="0"/>
          </a:p>
        </p:txBody>
      </p:sp>
      <p:sp>
        <p:nvSpPr>
          <p:cNvPr id="12" name="Shape 10"/>
          <p:cNvSpPr/>
          <p:nvPr/>
        </p:nvSpPr>
        <p:spPr>
          <a:xfrm>
            <a:off x="561856" y="4422577"/>
            <a:ext cx="6557486" cy="1034653"/>
          </a:xfrm>
          <a:prstGeom prst="roundRect">
            <a:avLst>
              <a:gd name="adj" fmla="val 6517"/>
            </a:avLst>
          </a:prstGeom>
          <a:solidFill>
            <a:srgbClr val="FFFCFA"/>
          </a:solidFill>
          <a:ln w="22860">
            <a:solidFill>
              <a:srgbClr val="C9907C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61856" y="4422577"/>
            <a:ext cx="91440" cy="1034653"/>
          </a:xfrm>
          <a:prstGeom prst="roundRect">
            <a:avLst>
              <a:gd name="adj" fmla="val 73740"/>
            </a:avLst>
          </a:prstGeom>
          <a:solidFill>
            <a:srgbClr val="C9907C"/>
          </a:solidFill>
          <a:ln/>
        </p:spPr>
      </p:sp>
      <p:sp>
        <p:nvSpPr>
          <p:cNvPr id="14" name="Text 12"/>
          <p:cNvSpPr/>
          <p:nvPr/>
        </p:nvSpPr>
        <p:spPr>
          <a:xfrm>
            <a:off x="836652" y="4605933"/>
            <a:ext cx="2343626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Association Client-Véhicule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836652" y="5017175"/>
            <a:ext cx="6099334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Difficulté à maintenir les liens entre véhicules et propriétaires</a:t>
            </a:r>
            <a:endParaRPr lang="en-US" sz="1250" dirty="0"/>
          </a:p>
        </p:txBody>
      </p:sp>
      <p:sp>
        <p:nvSpPr>
          <p:cNvPr id="16" name="Shape 14"/>
          <p:cNvSpPr/>
          <p:nvPr/>
        </p:nvSpPr>
        <p:spPr>
          <a:xfrm>
            <a:off x="561856" y="5617726"/>
            <a:ext cx="6557486" cy="1034653"/>
          </a:xfrm>
          <a:prstGeom prst="roundRect">
            <a:avLst>
              <a:gd name="adj" fmla="val 6517"/>
            </a:avLst>
          </a:prstGeom>
          <a:solidFill>
            <a:srgbClr val="FFFCFA"/>
          </a:solidFill>
          <a:ln w="22860">
            <a:solidFill>
              <a:srgbClr val="C9907C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61856" y="5617726"/>
            <a:ext cx="91440" cy="1034653"/>
          </a:xfrm>
          <a:prstGeom prst="roundRect">
            <a:avLst>
              <a:gd name="adj" fmla="val 73740"/>
            </a:avLst>
          </a:prstGeom>
          <a:solidFill>
            <a:srgbClr val="C9907C"/>
          </a:solidFill>
          <a:ln/>
        </p:spPr>
      </p:sp>
      <p:sp>
        <p:nvSpPr>
          <p:cNvPr id="18" name="Text 16"/>
          <p:cNvSpPr/>
          <p:nvPr/>
        </p:nvSpPr>
        <p:spPr>
          <a:xfrm>
            <a:off x="836652" y="5801082"/>
            <a:ext cx="2105144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Processus Chronophages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836652" y="6212324"/>
            <a:ext cx="6099334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Les tâches administratives monopolisent un temps précieux</a:t>
            </a:r>
            <a:endParaRPr lang="en-US" sz="1250" dirty="0"/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058" y="799981"/>
            <a:ext cx="6557486" cy="6557486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653296" y="7444621"/>
            <a:ext cx="6557486" cy="5133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Solution :</a:t>
            </a: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Digitaliser et centraliser tous les processus de gestion pour améliorer l'efficacité opérationnelle</a:t>
            </a:r>
            <a:endParaRPr lang="en-US" sz="1250" dirty="0"/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3696439D-19C0-C673-73CF-265AF6DB5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3387" y="7357467"/>
            <a:ext cx="2706213" cy="7791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1486"/>
            <a:ext cx="84333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Une Solution Complète et Moderne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73893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708553"/>
            <a:ext cx="32258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Dashboard Administrateur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198971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Statistiques temps réel avec indicateurs clés de performance et visualisation des données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573893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2708553"/>
            <a:ext cx="30844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Interface CRUD Complète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3198971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Opérations de création, lecture, modification et suppression avec validation avancée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573893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2708553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Association Véhicule-Client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3553301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Gestion flexible des relations avec traçabilité complète des propriétaires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104209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44253" y="52388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Sécurité Renforcée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644253" y="5729288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Protection des données avec authentification et validation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6086356" y="5729288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AE643AE-FDCC-6CC2-6A41-837878FE9204}"/>
              </a:ext>
            </a:extLst>
          </p:cNvPr>
          <p:cNvSpPr/>
          <p:nvPr/>
        </p:nvSpPr>
        <p:spPr>
          <a:xfrm>
            <a:off x="11151704" y="7404652"/>
            <a:ext cx="3396910" cy="725557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229" y="713899"/>
            <a:ext cx="6688217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Stack Technologique Moderne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229" y="1675567"/>
            <a:ext cx="1039773" cy="153078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61885" y="1883450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Frontend React.js 18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461885" y="2332911"/>
            <a:ext cx="6440686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Interface utilisateur moderne avec CSS3 responsive et animations fluides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4229" y="3206353"/>
            <a:ext cx="1039773" cy="153078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61885" y="3414236"/>
            <a:ext cx="2901196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Backend Node.js + Express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461885" y="3863697"/>
            <a:ext cx="6440686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APIs REST robustes avec architecture modulaire et haute performance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4229" y="4737140"/>
            <a:ext cx="1039773" cy="153078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61885" y="4945023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Base MySQL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461885" y="5394484"/>
            <a:ext cx="6440686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Structure relationnelle avec contraintes d'intégrité et indexation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4229" y="6267926"/>
            <a:ext cx="1039773" cy="124765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61885" y="6475809"/>
            <a:ext cx="2862858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Déploiement Cloud Ready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7461885" y="6925270"/>
            <a:ext cx="644068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Configuration Docker pour un déploiement flexible et scalable</a:t>
            </a:r>
            <a:endParaRPr lang="en-US" sz="1600" dirty="0"/>
          </a:p>
        </p:txBody>
      </p:sp>
      <p:sp>
        <p:nvSpPr>
          <p:cNvPr id="16" name="Shape 11">
            <a:extLst>
              <a:ext uri="{FF2B5EF4-FFF2-40B4-BE49-F238E27FC236}">
                <a16:creationId xmlns:a16="http://schemas.microsoft.com/office/drawing/2014/main" id="{AFE5206F-4A66-4E20-E0DE-DDBD843110A2}"/>
              </a:ext>
            </a:extLst>
          </p:cNvPr>
          <p:cNvSpPr/>
          <p:nvPr/>
        </p:nvSpPr>
        <p:spPr>
          <a:xfrm>
            <a:off x="499943" y="4296430"/>
            <a:ext cx="71318" cy="71318"/>
          </a:xfrm>
          <a:prstGeom prst="roundRect">
            <a:avLst>
              <a:gd name="adj" fmla="val 641072"/>
            </a:avLst>
          </a:prstGeom>
          <a:solidFill>
            <a:srgbClr val="835E54"/>
          </a:solidFill>
          <a:ln/>
        </p:spPr>
      </p:sp>
      <p:sp>
        <p:nvSpPr>
          <p:cNvPr id="17" name="Shape 11">
            <a:extLst>
              <a:ext uri="{FF2B5EF4-FFF2-40B4-BE49-F238E27FC236}">
                <a16:creationId xmlns:a16="http://schemas.microsoft.com/office/drawing/2014/main" id="{1DA33603-CF73-2A23-CADB-DE5A31E5ED96}"/>
              </a:ext>
            </a:extLst>
          </p:cNvPr>
          <p:cNvSpPr/>
          <p:nvPr/>
        </p:nvSpPr>
        <p:spPr>
          <a:xfrm>
            <a:off x="652343" y="4448830"/>
            <a:ext cx="71318" cy="71318"/>
          </a:xfrm>
          <a:prstGeom prst="roundRect">
            <a:avLst>
              <a:gd name="adj" fmla="val 641072"/>
            </a:avLst>
          </a:prstGeom>
          <a:solidFill>
            <a:srgbClr val="835E54"/>
          </a:solidFill>
          <a:ln/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8D9500B-5A44-2E9B-5B22-5A743CBC5C21}"/>
              </a:ext>
            </a:extLst>
          </p:cNvPr>
          <p:cNvSpPr/>
          <p:nvPr/>
        </p:nvSpPr>
        <p:spPr>
          <a:xfrm>
            <a:off x="11151704" y="7404652"/>
            <a:ext cx="3396910" cy="725557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0438" y="511135"/>
            <a:ext cx="5239345" cy="580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Design Moderne et Intuitif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0438" y="1579721"/>
            <a:ext cx="185857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01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50438" y="1872734"/>
            <a:ext cx="7816334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5" name="Text 3"/>
          <p:cNvSpPr/>
          <p:nvPr/>
        </p:nvSpPr>
        <p:spPr>
          <a:xfrm>
            <a:off x="650438" y="2011323"/>
            <a:ext cx="232338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Dashboard Interactif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50438" y="2487454"/>
            <a:ext cx="7816334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Compteurs en temps réel avec visualisation graphique des données clés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50438" y="3109913"/>
            <a:ext cx="185857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02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650438" y="3402925"/>
            <a:ext cx="7816334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9" name="Text 7"/>
          <p:cNvSpPr/>
          <p:nvPr/>
        </p:nvSpPr>
        <p:spPr>
          <a:xfrm>
            <a:off x="650438" y="3541514"/>
            <a:ext cx="232338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Interface de Gestion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650438" y="4017645"/>
            <a:ext cx="7816334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Tableau avec fonctions de tri, filtrage et pagination avancée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650438" y="4640104"/>
            <a:ext cx="185857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650438" y="4933117"/>
            <a:ext cx="7816334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3" name="Text 11"/>
          <p:cNvSpPr/>
          <p:nvPr/>
        </p:nvSpPr>
        <p:spPr>
          <a:xfrm>
            <a:off x="650438" y="5071705"/>
            <a:ext cx="232338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Formulaires Modaux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650438" y="5547836"/>
            <a:ext cx="7816334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Validation instantanée avec feedback utilisateur et messages contextuels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650438" y="6170295"/>
            <a:ext cx="185857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650438" y="6463308"/>
            <a:ext cx="7816334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7" name="Text 15"/>
          <p:cNvSpPr/>
          <p:nvPr/>
        </p:nvSpPr>
        <p:spPr>
          <a:xfrm>
            <a:off x="650438" y="6601897"/>
            <a:ext cx="232338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Expérience Fluide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650438" y="7078028"/>
            <a:ext cx="7816334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Animations et transitions naturelles pour une navigation intuitive</a:t>
            </a:r>
            <a:endParaRPr lang="en-US" sz="1450" dirty="0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7783" y="1579721"/>
            <a:ext cx="5059680" cy="5059680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8927783" y="6848475"/>
            <a:ext cx="5059680" cy="5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Interface conçue selon les standards UX modernes avec focus sur l'utilisabilité</a:t>
            </a:r>
            <a:endParaRPr lang="en-US" sz="14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6CCC2AD-9EDB-65E5-538C-E1E5C7604DF2}"/>
              </a:ext>
            </a:extLst>
          </p:cNvPr>
          <p:cNvSpPr/>
          <p:nvPr/>
        </p:nvSpPr>
        <p:spPr>
          <a:xfrm>
            <a:off x="11320669" y="7545550"/>
            <a:ext cx="3240157" cy="594598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800" y="539115"/>
            <a:ext cx="6705719" cy="612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Structure de Données Optimisée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85800" y="1445181"/>
            <a:ext cx="7772400" cy="4565333"/>
          </a:xfrm>
          <a:prstGeom prst="roundRect">
            <a:avLst>
              <a:gd name="adj" fmla="val 1803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93420" y="1452801"/>
            <a:ext cx="7757160" cy="2275046"/>
          </a:xfrm>
          <a:prstGeom prst="roundRect">
            <a:avLst>
              <a:gd name="adj" fmla="val 3617"/>
            </a:avLst>
          </a:prstGeom>
          <a:solidFill>
            <a:srgbClr val="B3BDB5"/>
          </a:solidFill>
          <a:ln/>
        </p:spPr>
      </p:sp>
      <p:sp>
        <p:nvSpPr>
          <p:cNvPr id="6" name="Text 3"/>
          <p:cNvSpPr/>
          <p:nvPr/>
        </p:nvSpPr>
        <p:spPr>
          <a:xfrm>
            <a:off x="889278" y="1648658"/>
            <a:ext cx="2449235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Table Véhicules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89278" y="2072283"/>
            <a:ext cx="736544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 auto-incrémenté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889278" y="2454354"/>
            <a:ext cx="736544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Plaque d'immatriculation unique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889278" y="2836426"/>
            <a:ext cx="736544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Marque, modèle, année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889278" y="3218498"/>
            <a:ext cx="736544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Timestamps automatiques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93420" y="3727847"/>
            <a:ext cx="7757160" cy="2275046"/>
          </a:xfrm>
          <a:prstGeom prst="rect">
            <a:avLst/>
          </a:prstGeom>
          <a:solidFill>
            <a:srgbClr val="B3BDB5"/>
          </a:solidFill>
          <a:ln/>
        </p:spPr>
      </p:sp>
      <p:sp>
        <p:nvSpPr>
          <p:cNvPr id="12" name="Shape 9"/>
          <p:cNvSpPr/>
          <p:nvPr/>
        </p:nvSpPr>
        <p:spPr>
          <a:xfrm>
            <a:off x="693420" y="3727847"/>
            <a:ext cx="7757160" cy="22860"/>
          </a:xfrm>
          <a:prstGeom prst="roundRect">
            <a:avLst>
              <a:gd name="adj" fmla="val 360004"/>
            </a:avLst>
          </a:prstGeom>
          <a:solidFill>
            <a:srgbClr val="99A39B"/>
          </a:solidFill>
          <a:ln/>
        </p:spPr>
      </p:sp>
      <p:sp>
        <p:nvSpPr>
          <p:cNvPr id="13" name="Text 10"/>
          <p:cNvSpPr/>
          <p:nvPr/>
        </p:nvSpPr>
        <p:spPr>
          <a:xfrm>
            <a:off x="889278" y="3923705"/>
            <a:ext cx="2449235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Relations Optimisées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89278" y="4347329"/>
            <a:ext cx="736544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Clé étrangère vers table users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889278" y="4729401"/>
            <a:ext cx="736544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Association optionnelle flexible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889278" y="5111472"/>
            <a:ext cx="736544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Contraintes d'intégrité référentielle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889278" y="5493544"/>
            <a:ext cx="736544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Index pour performances</a:t>
            </a:r>
            <a:endParaRPr lang="en-US" sz="1500" dirty="0"/>
          </a:p>
        </p:txBody>
      </p:sp>
      <p:sp>
        <p:nvSpPr>
          <p:cNvPr id="18" name="Shape 15"/>
          <p:cNvSpPr/>
          <p:nvPr/>
        </p:nvSpPr>
        <p:spPr>
          <a:xfrm>
            <a:off x="685800" y="6230898"/>
            <a:ext cx="7772400" cy="1459468"/>
          </a:xfrm>
          <a:prstGeom prst="roundRect">
            <a:avLst>
              <a:gd name="adj" fmla="val 5639"/>
            </a:avLst>
          </a:prstGeom>
          <a:solidFill>
            <a:srgbClr val="B6D6FC"/>
          </a:solidFill>
          <a:ln/>
        </p:spPr>
      </p:sp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658" y="6532840"/>
            <a:ext cx="244912" cy="195858"/>
          </a:xfrm>
          <a:prstGeom prst="rect">
            <a:avLst/>
          </a:prstGeom>
        </p:spPr>
      </p:pic>
      <p:sp>
        <p:nvSpPr>
          <p:cNvPr id="20" name="Text 16"/>
          <p:cNvSpPr/>
          <p:nvPr/>
        </p:nvSpPr>
        <p:spPr>
          <a:xfrm>
            <a:off x="1322427" y="6475690"/>
            <a:ext cx="6939915" cy="940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Architecture évolutive :</a:t>
            </a:r>
            <a:r>
              <a:rPr lang="en-US" sz="15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La structure permet l'ajout facile de nouvelles entités comme les interventions, pièces détachées ou historique de maintenance.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B940D-A89B-01D7-A6E8-CA1D9CC75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444677E-A08B-18CD-C0EB-F58447AB8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77A2E229-6EF6-09A7-72F9-AB989665C6C2}"/>
              </a:ext>
            </a:extLst>
          </p:cNvPr>
          <p:cNvSpPr/>
          <p:nvPr/>
        </p:nvSpPr>
        <p:spPr>
          <a:xfrm>
            <a:off x="685800" y="539115"/>
            <a:ext cx="6705719" cy="612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 err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Shéma</a:t>
            </a:r>
            <a:r>
              <a:rPr lang="en-US" sz="3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 de  Base de Données </a:t>
            </a:r>
            <a:endParaRPr lang="en-US" sz="3850" dirty="0"/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06DB2C75-516F-E1B7-DEED-52F08B362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253" y="1331843"/>
            <a:ext cx="5926212" cy="652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794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9943" y="392787"/>
            <a:ext cx="6105763" cy="446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Sécurité et Fiabilité Au Cœur du Système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499943" y="1195983"/>
            <a:ext cx="223337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Mesures de Sécurité Avancées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499943" y="1655743"/>
            <a:ext cx="71318" cy="71318"/>
          </a:xfrm>
          <a:prstGeom prst="roundRect">
            <a:avLst>
              <a:gd name="adj" fmla="val 641072"/>
            </a:avLst>
          </a:prstGeom>
          <a:solidFill>
            <a:srgbClr val="835E54"/>
          </a:solidFill>
          <a:ln/>
        </p:spPr>
      </p:sp>
      <p:sp>
        <p:nvSpPr>
          <p:cNvPr id="5" name="Text 3"/>
          <p:cNvSpPr/>
          <p:nvPr/>
        </p:nvSpPr>
        <p:spPr>
          <a:xfrm>
            <a:off x="714018" y="1579840"/>
            <a:ext cx="1785580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Authentification JWT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14018" y="1945838"/>
            <a:ext cx="6426994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Tokens sécurisés avec cookies HttpOnly et expiration automatique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99943" y="2535972"/>
            <a:ext cx="71318" cy="71318"/>
          </a:xfrm>
          <a:prstGeom prst="roundRect">
            <a:avLst>
              <a:gd name="adj" fmla="val 641072"/>
            </a:avLst>
          </a:prstGeom>
          <a:solidFill>
            <a:srgbClr val="835E54"/>
          </a:solidFill>
          <a:ln/>
        </p:spPr>
      </p:sp>
      <p:sp>
        <p:nvSpPr>
          <p:cNvPr id="8" name="Text 6"/>
          <p:cNvSpPr/>
          <p:nvPr/>
        </p:nvSpPr>
        <p:spPr>
          <a:xfrm>
            <a:off x="714018" y="2460069"/>
            <a:ext cx="1785580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Protection CSRF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14018" y="2826068"/>
            <a:ext cx="6426994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Validation des tokens sur toutes les opérations de modification</a:t>
            </a:r>
            <a:endParaRPr lang="en-US" sz="1100" dirty="0"/>
          </a:p>
        </p:txBody>
      </p:sp>
      <p:sp>
        <p:nvSpPr>
          <p:cNvPr id="10" name="Shape 8"/>
          <p:cNvSpPr/>
          <p:nvPr/>
        </p:nvSpPr>
        <p:spPr>
          <a:xfrm>
            <a:off x="499943" y="3416201"/>
            <a:ext cx="71318" cy="71318"/>
          </a:xfrm>
          <a:prstGeom prst="roundRect">
            <a:avLst>
              <a:gd name="adj" fmla="val 641072"/>
            </a:avLst>
          </a:prstGeom>
          <a:solidFill>
            <a:srgbClr val="835E54"/>
          </a:solidFill>
          <a:ln/>
        </p:spPr>
      </p:sp>
      <p:sp>
        <p:nvSpPr>
          <p:cNvPr id="11" name="Text 9"/>
          <p:cNvSpPr/>
          <p:nvPr/>
        </p:nvSpPr>
        <p:spPr>
          <a:xfrm>
            <a:off x="714018" y="3340298"/>
            <a:ext cx="1930718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Validation Multi-Niveaux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714018" y="3706297"/>
            <a:ext cx="6426994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Contrôles stricts côté client et serveur avec sanitisation des données</a:t>
            </a:r>
            <a:endParaRPr lang="en-US" sz="1100" dirty="0"/>
          </a:p>
        </p:txBody>
      </p:sp>
      <p:sp>
        <p:nvSpPr>
          <p:cNvPr id="13" name="Shape 11"/>
          <p:cNvSpPr/>
          <p:nvPr/>
        </p:nvSpPr>
        <p:spPr>
          <a:xfrm>
            <a:off x="499943" y="4296430"/>
            <a:ext cx="71318" cy="71318"/>
          </a:xfrm>
          <a:prstGeom prst="roundRect">
            <a:avLst>
              <a:gd name="adj" fmla="val 641072"/>
            </a:avLst>
          </a:prstGeom>
          <a:solidFill>
            <a:srgbClr val="835E54"/>
          </a:solidFill>
          <a:ln/>
        </p:spPr>
      </p:sp>
      <p:sp>
        <p:nvSpPr>
          <p:cNvPr id="14" name="Text 12"/>
          <p:cNvSpPr/>
          <p:nvPr/>
        </p:nvSpPr>
        <p:spPr>
          <a:xfrm>
            <a:off x="714018" y="4220528"/>
            <a:ext cx="1785580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Autorisations par Rôles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714018" y="4586526"/>
            <a:ext cx="6426994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Accès administrateur requis pour les opérations sensibles</a:t>
            </a:r>
            <a:endParaRPr lang="en-US" sz="11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839033"/>
            <a:ext cx="7288114" cy="7288114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714018" y="4997357"/>
            <a:ext cx="1785580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Assurance Qualité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714018" y="5466755"/>
            <a:ext cx="6641068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Tests automatisés complets sur toutes les APIs</a:t>
            </a:r>
            <a:endParaRPr lang="en-US" sz="1100" dirty="0"/>
          </a:p>
        </p:txBody>
      </p:sp>
      <p:sp>
        <p:nvSpPr>
          <p:cNvPr id="19" name="Text 16"/>
          <p:cNvSpPr/>
          <p:nvPr/>
        </p:nvSpPr>
        <p:spPr>
          <a:xfrm>
            <a:off x="714018" y="5725879"/>
            <a:ext cx="6641068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Documentation technique exhaustive</a:t>
            </a:r>
            <a:endParaRPr lang="en-US" sz="1100" dirty="0"/>
          </a:p>
        </p:txBody>
      </p:sp>
      <p:sp>
        <p:nvSpPr>
          <p:cNvPr id="20" name="Text 17"/>
          <p:cNvSpPr/>
          <p:nvPr/>
        </p:nvSpPr>
        <p:spPr>
          <a:xfrm>
            <a:off x="714018" y="6011674"/>
            <a:ext cx="6641068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Architecture modulaire et maintenable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714018" y="6309241"/>
            <a:ext cx="6641068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Code source versionné et sécurisé</a:t>
            </a:r>
            <a:endParaRPr lang="en-US" sz="1100" dirty="0"/>
          </a:p>
        </p:txBody>
      </p:sp>
      <p:sp>
        <p:nvSpPr>
          <p:cNvPr id="22" name="Shape 11">
            <a:extLst>
              <a:ext uri="{FF2B5EF4-FFF2-40B4-BE49-F238E27FC236}">
                <a16:creationId xmlns:a16="http://schemas.microsoft.com/office/drawing/2014/main" id="{19D084E5-7ACF-695F-C8DA-E07BA6F4114D}"/>
              </a:ext>
            </a:extLst>
          </p:cNvPr>
          <p:cNvSpPr/>
          <p:nvPr/>
        </p:nvSpPr>
        <p:spPr>
          <a:xfrm>
            <a:off x="499943" y="5108978"/>
            <a:ext cx="71318" cy="71318"/>
          </a:xfrm>
          <a:prstGeom prst="roundRect">
            <a:avLst>
              <a:gd name="adj" fmla="val 641072"/>
            </a:avLst>
          </a:prstGeom>
          <a:solidFill>
            <a:srgbClr val="835E54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561</Words>
  <Application>Microsoft Office PowerPoint</Application>
  <PresentationFormat>Personnalisé</PresentationFormat>
  <Paragraphs>115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Crimson Pro Light</vt:lpstr>
      <vt:lpstr>Open Sans</vt:lpstr>
      <vt:lpstr>Crimson Pro 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HP</dc:creator>
  <cp:lastModifiedBy>HP</cp:lastModifiedBy>
  <cp:revision>2</cp:revision>
  <dcterms:created xsi:type="dcterms:W3CDTF">2025-09-05T13:15:15Z</dcterms:created>
  <dcterms:modified xsi:type="dcterms:W3CDTF">2025-09-05T14:46:55Z</dcterms:modified>
</cp:coreProperties>
</file>